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277" r:id="rId3"/>
    <p:sldId id="280" r:id="rId4"/>
    <p:sldId id="279" r:id="rId5"/>
    <p:sldId id="281" r:id="rId6"/>
    <p:sldId id="284" r:id="rId7"/>
    <p:sldId id="282" r:id="rId8"/>
    <p:sldId id="283" r:id="rId9"/>
    <p:sldId id="273" r:id="rId10"/>
    <p:sldId id="260" r:id="rId11"/>
    <p:sldId id="286" r:id="rId12"/>
    <p:sldId id="285" r:id="rId13"/>
    <p:sldId id="257" r:id="rId14"/>
    <p:sldId id="25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66FF"/>
    <a:srgbClr val="0000FF"/>
    <a:srgbClr val="FF99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1" autoAdjust="0"/>
  </p:normalViewPr>
  <p:slideViewPr>
    <p:cSldViewPr snapToGrid="0">
      <p:cViewPr varScale="1">
        <p:scale>
          <a:sx n="86" d="100"/>
          <a:sy n="86" d="100"/>
        </p:scale>
        <p:origin x="-64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258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54897-F984-41AA-80AC-91B5069B4874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ECC58-196C-401D-A52B-2439F4C95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04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CC58-196C-401D-A52B-2439F4C9538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10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CC58-196C-401D-A52B-2439F4C9538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10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20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150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77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345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338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05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59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61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503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123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05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9F16-102E-4381-A31E-143FBFC396ED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A34C4-F5D7-4794-811D-9FEC27925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716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232" y="151742"/>
            <a:ext cx="7749746" cy="4537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тепловизионного обследования тепловых сетей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подземной прокладки линейных объектов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549" y="592440"/>
            <a:ext cx="1041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Пример 1.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Утечка теплоносителя по причине порыва трубопровода тепловой сети. Не соответствие схемы заказчика фактическому расположению тепловой сети.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730" y="1238770"/>
            <a:ext cx="10049778" cy="51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047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366" y="652681"/>
            <a:ext cx="10960126" cy="71892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Визуальный сравнительный анализ двух участков трубопроводов тепловых сетей надземной прокладки, на основании тепловизионного обследования, проведенного в 2020-2021гг. до и после выполнения работ по теплоизоляции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30852265"/>
              </p:ext>
            </p:extLst>
          </p:nvPr>
        </p:nvGraphicFramePr>
        <p:xfrm>
          <a:off x="806632" y="1455444"/>
          <a:ext cx="3714541" cy="1503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037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Тепловизионная карта отрезка участка тепловой сети надземной прокладки  2020 года,  до проведения на нем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 в 2021 году по теплоизоляции.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1488956"/>
              </p:ext>
            </p:extLst>
          </p:nvPr>
        </p:nvGraphicFramePr>
        <p:xfrm>
          <a:off x="806632" y="4256768"/>
          <a:ext cx="3714541" cy="1503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037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Тепловизионная карта того же отрезка участка тепловой сети надземной прокладки в 2021 году после проведения на нем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 в 2021 году по теплоизоляции.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02360" y="1081150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1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00494" y="86497"/>
            <a:ext cx="10396183" cy="642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Результаты тепловизионного обследования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тепловых сетей надземной прокладки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8629" y="1403135"/>
            <a:ext cx="6285633" cy="251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8629" y="1470274"/>
            <a:ext cx="5452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Подающий трубопровод - Т1 до проведения работ по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теплоизоляции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78629" y="3623612"/>
            <a:ext cx="5379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Обратный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трубопровод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Т2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проведения работ по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теплоизоляции</a:t>
            </a:r>
            <a:endParaRPr lang="ru-RU" sz="14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9096142" y="3336851"/>
            <a:ext cx="496358" cy="341510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8827950" y="1627728"/>
            <a:ext cx="1032742" cy="781840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8629" y="4105781"/>
            <a:ext cx="6285633" cy="253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78629" y="4105781"/>
            <a:ext cx="580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Подающий трубопровод - Т1 после проведения работ по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теплоизоляции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78629" y="6309599"/>
            <a:ext cx="5379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Обратный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трубопровод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Т2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проведения работ по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теплоизоляции</a:t>
            </a:r>
            <a:endParaRPr lang="ru-RU" sz="1400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8961538" y="5880228"/>
            <a:ext cx="630962" cy="430274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559758" y="4413558"/>
            <a:ext cx="1032742" cy="781840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2342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247" y="133895"/>
            <a:ext cx="9848335" cy="42215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состояния тепловой изоляции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тепловых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потерь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01681746"/>
              </p:ext>
            </p:extLst>
          </p:nvPr>
        </p:nvGraphicFramePr>
        <p:xfrm>
          <a:off x="444844" y="548640"/>
          <a:ext cx="11219935" cy="6074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2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03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6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0258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год , до проведения работ по теплоизоляции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год, после проведения работ по теплоизоляции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/>
                      <a:endParaRPr lang="ru-RU" sz="1400" b="1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Изменение (+) увеличение/(-) уменьшение 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805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с полностью отсутствующей теплоизоляцией на подающем трубопроводе Т1,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2389,33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-2389,33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805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участков с частично отсутствующей теплоизоляцией на подающем трубопроводе Т1,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87,26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-87,26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805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участков с полностью отсутствующей теплоизоляцией на обратном трубопроводе Т2,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2382,54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-2382,54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805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участков с полностью отсутствующей теплоизоляцией на обратном трубопроводе Т2,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79,46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-79,46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7136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 общая площадь участков с полностью отсутствующей теплоизоляцией на подающем Т1 и обратном Т2 трубопроводах составила,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2476,59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-2476,59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7136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 общая площадь участков с частично отсутствующей теплоизоляцией на подающем Т1 и обратном Т2 трубопроводах составила,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2462,00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-2462,00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3805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Превышение тепловых потерь над нормативными на подающем трубопроводе Т1, Гкал/ч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3,0334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-3,0334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3805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Превышение тепловых потерь над нормативными на обратном трубопроводе Т2, Гкал/ч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1,7068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-1,7068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5514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16546901"/>
              </p:ext>
            </p:extLst>
          </p:nvPr>
        </p:nvGraphicFramePr>
        <p:xfrm>
          <a:off x="626738" y="659469"/>
          <a:ext cx="3714541" cy="1503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037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Тепловизионная карта отрезка участка тепловой сети надземной прокладки  2021 года,  до проведения на нем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 в 2021 году по теплоизоляции.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13463263"/>
              </p:ext>
            </p:extLst>
          </p:nvPr>
        </p:nvGraphicFramePr>
        <p:xfrm>
          <a:off x="591942" y="3487423"/>
          <a:ext cx="3714541" cy="1503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037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Тепловизионная карта того же отрезка участка тепловой сети надземной прокладки в 2021 году после проведения на нем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 в 2021 году по теплоизоляции.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667801" y="-1534510"/>
            <a:ext cx="2643289" cy="7031243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665189" y="1296058"/>
            <a:ext cx="2648513" cy="7031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3823" y="785564"/>
            <a:ext cx="688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Подающий трубопровод - Т1 до проведения работ по теплоизоляции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21174" y="3525842"/>
            <a:ext cx="688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Подающий трубопровод - Т1 после проведения работ по               теплоизоляции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21818" y="2721991"/>
            <a:ext cx="685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Обратный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трубопровод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Т2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проведения работ по теплоизоляции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64468" y="5459942"/>
            <a:ext cx="6039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Обратный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трубопровод - Т1 после проведения работ по               теплоизоляции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9366" y="259359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2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117909" y="1154896"/>
            <a:ext cx="776264" cy="537980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54309" y="4030363"/>
            <a:ext cx="839615" cy="394386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154309" y="5079517"/>
            <a:ext cx="586854" cy="439003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307319" y="2196489"/>
            <a:ext cx="586854" cy="439003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188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247" y="133895"/>
            <a:ext cx="9848335" cy="6540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Итоги сравнительного анализа состояния тепловой изоляции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тепловых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потерь, на продемонстрированных участках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59174645"/>
              </p:ext>
            </p:extLst>
          </p:nvPr>
        </p:nvGraphicFramePr>
        <p:xfrm>
          <a:off x="531341" y="1164950"/>
          <a:ext cx="11219935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1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2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6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год </a:t>
                      </a:r>
                      <a:endParaRPr lang="ru-RU" sz="18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год </a:t>
                      </a:r>
                      <a:endParaRPr lang="ru-RU" sz="18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Изменение (+) увеличение/(-) уменьшение </a:t>
                      </a:r>
                      <a:endParaRPr lang="ru-RU" sz="18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077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с полностью отсутствующей теплоизоляцией на подающем трубопроводе Т1,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1442,24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390,19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-1052,05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участков с частично отсутствующей теплоизоляцией на подающем трубопроводе Т1,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32,42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14,42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-18,00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участков с полностью отсутствующей теплоизоляцией на обратном трубопроводе Т2,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612,00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280,74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-331,26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участков с полностью отсутствующей теплоизоляцией на обратном трубопроводе Т2,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61,00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47,50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-13,50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 общая площадь участков с полностью отсутствующей теплоизоляцией на подающем Т1 и обратном Т2 трубопроводах составила,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2054,24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670,93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-1383,31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 общая площадь участков с частично отсутствующей теплоизоляцией на подающем Т1 и обратном Т2 трубопроводах составила,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кв.м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93,42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61,92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-31,50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Превышение тепловых потерь над нормативными на подающем трубопроводе Т1, Гкал/ч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2,357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0,643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-1,714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Превышение тепловых потерь над нормативными на обратном трубопроводе Т2, Гкал/ч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0,551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0,266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-0,285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06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2251"/>
            <a:ext cx="10515600" cy="52837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Сравнительный расчет изменения стоимости тепловых потерь, превышающих нормативные на участках тепловых сетей надземной прокладки до и после проведения работ по теплоизоляции.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761" y="992033"/>
            <a:ext cx="11495314" cy="5569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Примем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что условная стоимость 1 Гкал/ч составляет 1000,00 руб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Стоимость тепловых потерь до проведения работ по теплоизоляции: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(3,0334 Гкал/ч + 2,357 Гкал/ч)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1 000, 00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руб. =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5390, 40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стоимость тепловых потерь превышающих норматив за 1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5 390, 40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* 24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ч. * 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=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3 881 088, 00 руб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стоимость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превышения тепловых потерь над нормативными за 30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дней.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5 390, 40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* 24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ч. * 250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=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32 342 400,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00 руб.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стоимость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превышения тепловых потерь над нормативными за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отопительный сезон.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Стоимость тепловых потерь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после проведения работ по теплоизоляции: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0,643 Гкал/ч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1 000,00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руб. =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643,00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руб.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стоимость тепловых потерь превышающих норматив за 1 час.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643,00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* 24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ч. * 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462 960,00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руб.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 с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тоимость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превышения тепловых потерь над нормативными за 30 дней.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643,00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* 24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ч. * 250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=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8 024 640,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00 руб.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с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тоимость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превышения тепловых потерь над нормативными за отопительный сезон.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Таким образом,  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мероприятия по теплоизоляции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участков тепловых сетей надземной прокладки, проведенные в 2021 году, 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позволя</a:t>
            </a:r>
            <a:r>
              <a:rPr lang="ru-RU" sz="1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среднем 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сократить затраты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связанные тепловыми потерями, превышающих нормативные 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отопительном сезоне 2021-2022 на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32 342 400,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00 руб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8 024 640, 00 руб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= 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24 317 760, 00 руб.</a:t>
            </a:r>
            <a:endParaRPr lang="ru-RU" sz="17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sz="1800" dirty="0"/>
          </a:p>
          <a:p>
            <a:pPr marL="0" indent="0" algn="just">
              <a:buNone/>
              <a:tabLst>
                <a:tab pos="355600" algn="l"/>
              </a:tabLst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2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642" y="164099"/>
            <a:ext cx="11419703" cy="453740"/>
          </a:xfrm>
        </p:spPr>
        <p:txBody>
          <a:bodyPr>
            <a:noAutofit/>
          </a:bodyPr>
          <a:lstStyle/>
          <a:p>
            <a:pPr marL="1260475" indent="-1260475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2.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Утечка теплоносителя по причине порыва трубопровода тепловой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999" y="634185"/>
            <a:ext cx="10190720" cy="559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816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642" y="164099"/>
            <a:ext cx="11419703" cy="453740"/>
          </a:xfrm>
        </p:spPr>
        <p:txBody>
          <a:bodyPr>
            <a:noAutofit/>
          </a:bodyPr>
          <a:lstStyle/>
          <a:p>
            <a:pPr marL="1260475" indent="-1260475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Утечка теплоносителя по причине дефекта сальникового компенсатора.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8833" y="701206"/>
            <a:ext cx="3694412" cy="301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220" y="701206"/>
            <a:ext cx="3436980" cy="274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504" y="2891482"/>
            <a:ext cx="4035836" cy="347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8" y="2904749"/>
            <a:ext cx="4217256" cy="345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1329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174" y="287666"/>
            <a:ext cx="11419703" cy="453740"/>
          </a:xfrm>
        </p:spPr>
        <p:txBody>
          <a:bodyPr>
            <a:noAutofit/>
          </a:bodyPr>
          <a:lstStyle/>
          <a:p>
            <a:pPr marL="1260475" indent="-1260475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Затопление тепловой камеры из примыкающего канала.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188" y="781821"/>
            <a:ext cx="10123464" cy="532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843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89" y="398876"/>
            <a:ext cx="11419703" cy="453740"/>
          </a:xfrm>
        </p:spPr>
        <p:txBody>
          <a:bodyPr>
            <a:noAutofit/>
          </a:bodyPr>
          <a:lstStyle/>
          <a:p>
            <a:pPr marL="1260475" indent="-1260475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Затопление тепловой камеры и канала водами от стороннего источника (канализационными водами).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644" y="976185"/>
            <a:ext cx="9976794" cy="505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151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174" y="287666"/>
            <a:ext cx="11419703" cy="453740"/>
          </a:xfrm>
        </p:spPr>
        <p:txBody>
          <a:bodyPr>
            <a:noAutofit/>
          </a:bodyPr>
          <a:lstStyle/>
          <a:p>
            <a:pPr marL="1260475" indent="-1260475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Пример 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Несоответствие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схемы тепловых сетей заказчика фактическому их расположению.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032" y="926757"/>
            <a:ext cx="9687698" cy="527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1767016" y="4151870"/>
            <a:ext cx="939114" cy="568411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312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232" y="151742"/>
            <a:ext cx="7749746" cy="4537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тепловизионного обследования тепловых сетей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подземной прокладки площадного объекта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549" y="592440"/>
            <a:ext cx="1041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Пример 1.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Затопление канала тепловой сети подземной прокладки , принадлежащего заказчику, теплоносителем из сторонних тепловых сетей.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270" y="1238771"/>
            <a:ext cx="9764027" cy="521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8472" y="5993027"/>
            <a:ext cx="9577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тепловой сети принадлежащий заказчику, затопленный теплоносителем из сторонних сетей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435178" y="5857103"/>
            <a:ext cx="691979" cy="305201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619632" y="1668162"/>
            <a:ext cx="6413157" cy="40283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388472" y="1238771"/>
            <a:ext cx="2587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Сторонние тепловые сети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900105" y="1523574"/>
            <a:ext cx="633030" cy="490577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889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549" y="269274"/>
            <a:ext cx="1041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Утечка теплоносителя по причине порыва трубопровода тепловой сети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677" y="638606"/>
            <a:ext cx="10021328" cy="584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746788" y="2712309"/>
            <a:ext cx="352168" cy="3768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33784" y="2090349"/>
            <a:ext cx="632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Место порыва подземного трубопровода тепловой сети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7098956" y="2459681"/>
            <a:ext cx="413952" cy="252628"/>
          </a:xfrm>
          <a:prstGeom prst="straightConnector1">
            <a:avLst/>
          </a:prstGeom>
          <a:ln>
            <a:solidFill>
              <a:schemeClr val="bg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4650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642" y="286204"/>
            <a:ext cx="1103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 обследования тепловых сетей  подземной прокладки , с применением  тепловизионной аэросъемки и наземно-диагностических работ в 2020 -2021 годах на примере одного заказчика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0147089"/>
              </p:ext>
            </p:extLst>
          </p:nvPr>
        </p:nvGraphicFramePr>
        <p:xfrm>
          <a:off x="976186" y="1134417"/>
          <a:ext cx="10330247" cy="4883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895">
                  <a:extLst>
                    <a:ext uri="{9D8B030D-6E8A-4147-A177-3AD203B41FA5}">
                      <a16:colId xmlns:a16="http://schemas.microsoft.com/office/drawing/2014/main" xmlns="" val="3348128449"/>
                    </a:ext>
                  </a:extLst>
                </a:gridCol>
                <a:gridCol w="45167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5260">
                  <a:extLst>
                    <a:ext uri="{9D8B030D-6E8A-4147-A177-3AD203B41FA5}">
                      <a16:colId xmlns:a16="http://schemas.microsoft.com/office/drawing/2014/main" xmlns="" val="2281628464"/>
                    </a:ext>
                  </a:extLst>
                </a:gridCol>
                <a:gridCol w="860594">
                  <a:extLst>
                    <a:ext uri="{9D8B030D-6E8A-4147-A177-3AD203B41FA5}">
                      <a16:colId xmlns:a16="http://schemas.microsoft.com/office/drawing/2014/main" xmlns="" val="2726646183"/>
                    </a:ext>
                  </a:extLst>
                </a:gridCol>
                <a:gridCol w="916037">
                  <a:extLst>
                    <a:ext uri="{9D8B030D-6E8A-4147-A177-3AD203B41FA5}">
                      <a16:colId xmlns:a16="http://schemas.microsoft.com/office/drawing/2014/main" xmlns="" val="2424502725"/>
                    </a:ext>
                  </a:extLst>
                </a:gridCol>
                <a:gridCol w="761524">
                  <a:extLst>
                    <a:ext uri="{9D8B030D-6E8A-4147-A177-3AD203B41FA5}">
                      <a16:colId xmlns:a16="http://schemas.microsoft.com/office/drawing/2014/main" xmlns="" val="1275124005"/>
                    </a:ext>
                  </a:extLst>
                </a:gridCol>
                <a:gridCol w="9491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5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6443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дефекта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(отклонения)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обследовано в 2020 году  87,75 км</a:t>
                      </a:r>
                      <a:endParaRPr lang="ru-RU" sz="15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обследовано в 2021 году  58,44  км 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Изменение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(+) увеличение/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(-) уменьшение </a:t>
                      </a:r>
                      <a:endParaRPr lang="ru-RU" sz="1600" b="0" i="0" u="none" strike="noStrike" baseline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75377272"/>
                  </a:ext>
                </a:extLst>
              </a:tr>
              <a:tr h="523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Кол-во, </a:t>
                      </a:r>
                      <a:r>
                        <a:rPr lang="ru-RU" sz="1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Объем, т/час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Объем, т/час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Объем, т/час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5696382"/>
                  </a:ext>
                </a:extLst>
              </a:tr>
              <a:tr h="261257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утечек, течей: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315,09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173,12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-9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-141,97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9091836"/>
                  </a:ext>
                </a:extLst>
              </a:tr>
              <a:tr h="23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5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Утечки на подземных трубопроводах между ТК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152,40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104,01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-48,39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7678992"/>
                  </a:ext>
                </a:extLst>
              </a:tr>
              <a:tr h="49876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Утечки на подземных трубопроводах в ТК, в том числе: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113,89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34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14,03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-23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-99,86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8450924"/>
                  </a:ext>
                </a:extLst>
              </a:tr>
              <a:tr h="29316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течи сальниковых компенсаторов;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45,61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22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11,53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-14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-34,08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146260"/>
                  </a:ext>
                </a:extLst>
              </a:tr>
              <a:tr h="29316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течи сальников запорной арматуры.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4,78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0,49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-2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-4,29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6138799"/>
                  </a:ext>
                </a:extLst>
              </a:tr>
              <a:tr h="771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Течь из 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примыкающего канала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не входящего в список для обследования. Рекомендованы к дополнительному обследованию.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48,80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19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55,08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6,28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3079485"/>
                  </a:ext>
                </a:extLst>
              </a:tr>
              <a:tr h="75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5517056"/>
                  </a:ext>
                </a:extLst>
              </a:tr>
              <a:tr h="308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Нарушение теплоизоляции на трубах в ТК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204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-202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866416"/>
                  </a:ext>
                </a:extLst>
              </a:tr>
              <a:tr h="335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Нарушение конструкции ТК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9485513"/>
                  </a:ext>
                </a:extLst>
              </a:tr>
              <a:tr h="293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Отсутствие люков ТК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42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-33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3550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945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20718</TotalTime>
  <Words>1170</Words>
  <Application>Microsoft Office PowerPoint</Application>
  <PresentationFormat>Произвольный</PresentationFormat>
  <Paragraphs>221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Результаты тепловизионного обследования тепловых сетей подземной прокладки линейных объектов.</vt:lpstr>
      <vt:lpstr>Пример 2. Утечка теплоносителя по причине порыва трубопровода тепловой сети.</vt:lpstr>
      <vt:lpstr>Пример 3. Утечка теплоносителя по причине дефекта сальникового компенсатора.</vt:lpstr>
      <vt:lpstr>Пример 4. Затопление тепловой камеры из примыкающего канала.</vt:lpstr>
      <vt:lpstr>Пример 5. Затопление тепловой камеры и канала водами от стороннего источника (канализационными водами).</vt:lpstr>
      <vt:lpstr>Пример 6. Несоответствие схемы тепловых сетей заказчика фактическому их расположению.</vt:lpstr>
      <vt:lpstr>Результаты тепловизионного обследования тепловых сетей подземной прокладки площадного объекта.</vt:lpstr>
      <vt:lpstr>Слайд 8</vt:lpstr>
      <vt:lpstr>Слайд 9</vt:lpstr>
      <vt:lpstr>Визуальный сравнительный анализ двух участков трубопроводов тепловых сетей надземной прокладки, на основании тепловизионного обследования, проведенного в 2020-2021гг. до и после выполнения работ по теплоизоляции</vt:lpstr>
      <vt:lpstr>Сравнительный анализ состояния тепловой изоляции и тепловых потерь </vt:lpstr>
      <vt:lpstr>Слайд 12</vt:lpstr>
      <vt:lpstr>Итоги сравнительного анализа состояния тепловой изоляции и тепловых потерь, на продемонстрированных участках </vt:lpstr>
      <vt:lpstr>Сравнительный расчет изменения стоимости тепловых потерь, превышающих нормативные на участках тепловых сетей надземной прокладки до и после проведения работ по теплоизоляции.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Мичурина</dc:title>
  <dc:creator>user</dc:creator>
  <cp:lastModifiedBy>Погудина</cp:lastModifiedBy>
  <cp:revision>328</cp:revision>
  <dcterms:created xsi:type="dcterms:W3CDTF">2021-05-24T07:52:54Z</dcterms:created>
  <dcterms:modified xsi:type="dcterms:W3CDTF">2022-03-27T16:18:17Z</dcterms:modified>
</cp:coreProperties>
</file>